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616E7E"/>
          </p15:clr>
        </p15:guide>
        <p15:guide id="2" orient="horz" pos="2160">
          <p15:clr>
            <a:srgbClr val="616E7E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aa3be079d5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aa3be079d5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3aa3be079d5_0_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aa560bedae_1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3aa560bedae_1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a3be079d5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aa3be079d5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3aa3be079d5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aa3be079d5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aa3be079d5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3aa3be079d5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aa3be079d5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aa3be079d5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3aa3be079d5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 showMasterSp="0">
  <p:cSld name="1_Титульный слайд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idx="1" type="body"/>
          </p:nvPr>
        </p:nvSpPr>
        <p:spPr>
          <a:xfrm>
            <a:off x="432619" y="6190111"/>
            <a:ext cx="7752593" cy="30777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type="title"/>
          </p:nvPr>
        </p:nvSpPr>
        <p:spPr>
          <a:xfrm>
            <a:off x="432621" y="4518778"/>
            <a:ext cx="7752592" cy="148034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" name="Google Shape;16;p2"/>
          <p:cNvSpPr txBox="1"/>
          <p:nvPr>
            <p:ph idx="2" type="body"/>
          </p:nvPr>
        </p:nvSpPr>
        <p:spPr>
          <a:xfrm>
            <a:off x="10331822" y="6190111"/>
            <a:ext cx="1449116" cy="30777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7" name="Google Shape;1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2618" y="443502"/>
            <a:ext cx="1516070" cy="6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тент 4 колонки">
  <p:cSld name="Контент 4 колонки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432619" y="1011238"/>
            <a:ext cx="961625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1"/>
          <p:cNvSpPr txBox="1"/>
          <p:nvPr>
            <p:ph idx="2" type="body"/>
          </p:nvPr>
        </p:nvSpPr>
        <p:spPr>
          <a:xfrm>
            <a:off x="431799" y="2945074"/>
            <a:ext cx="2676526" cy="2227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+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―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AutoNum type="arabicPeriod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3" type="body"/>
          </p:nvPr>
        </p:nvSpPr>
        <p:spPr>
          <a:xfrm>
            <a:off x="6198657" y="2945074"/>
            <a:ext cx="2676526" cy="2227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+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―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AutoNum type="arabicPeriod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4" type="body"/>
          </p:nvPr>
        </p:nvSpPr>
        <p:spPr>
          <a:xfrm>
            <a:off x="9082087" y="2945074"/>
            <a:ext cx="2676526" cy="2227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+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―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AutoNum type="arabicPeriod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5" type="body"/>
          </p:nvPr>
        </p:nvSpPr>
        <p:spPr>
          <a:xfrm>
            <a:off x="3327821" y="2945074"/>
            <a:ext cx="2676526" cy="2227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+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―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AutoNum type="arabicPeriod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1"/>
          <p:cNvSpPr txBox="1"/>
          <p:nvPr/>
        </p:nvSpPr>
        <p:spPr>
          <a:xfrm>
            <a:off x="0" y="6565920"/>
            <a:ext cx="4320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Arial"/>
              <a:buNone/>
            </a:pPr>
            <a:fld id="{00000000-1234-1234-1234-123412341234}" type="slidenum">
              <a:rPr b="0" i="0" lang="ru-RU" sz="8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2"/>
                </a:solidFill>
              </a:defRPr>
            </a:lvl1pPr>
            <a:lvl2pPr lvl="1">
              <a:buNone/>
              <a:defRPr>
                <a:solidFill>
                  <a:schemeClr val="lt2"/>
                </a:solidFill>
              </a:defRPr>
            </a:lvl2pPr>
            <a:lvl3pPr lvl="2">
              <a:buNone/>
              <a:defRPr>
                <a:solidFill>
                  <a:schemeClr val="lt2"/>
                </a:solidFill>
              </a:defRPr>
            </a:lvl3pPr>
            <a:lvl4pPr lvl="3">
              <a:buNone/>
              <a:defRPr>
                <a:solidFill>
                  <a:schemeClr val="lt2"/>
                </a:solidFill>
              </a:defRPr>
            </a:lvl4pPr>
            <a:lvl5pPr lvl="4">
              <a:buNone/>
              <a:defRPr>
                <a:solidFill>
                  <a:schemeClr val="lt2"/>
                </a:solidFill>
              </a:defRPr>
            </a:lvl5pPr>
            <a:lvl6pPr lvl="5">
              <a:buNone/>
              <a:defRPr>
                <a:solidFill>
                  <a:schemeClr val="lt2"/>
                </a:solidFill>
              </a:defRPr>
            </a:lvl6pPr>
            <a:lvl7pPr lvl="6">
              <a:buNone/>
              <a:defRPr>
                <a:solidFill>
                  <a:schemeClr val="lt2"/>
                </a:solidFill>
              </a:defRPr>
            </a:lvl7pPr>
            <a:lvl8pPr lvl="7">
              <a:buNone/>
              <a:defRPr>
                <a:solidFill>
                  <a:schemeClr val="lt2"/>
                </a:solidFill>
              </a:defRPr>
            </a:lvl8pPr>
            <a:lvl9pPr lvl="8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тент + фото">
  <p:cSld name="Контент + фото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>
            <p:ph idx="2" type="pic"/>
          </p:nvPr>
        </p:nvSpPr>
        <p:spPr>
          <a:xfrm>
            <a:off x="7343774" y="0"/>
            <a:ext cx="4848225" cy="6858000"/>
          </a:xfrm>
          <a:prstGeom prst="rect">
            <a:avLst/>
          </a:prstGeom>
          <a:solidFill>
            <a:srgbClr val="151515"/>
          </a:solidFill>
          <a:ln>
            <a:noFill/>
          </a:ln>
        </p:spPr>
      </p:sp>
      <p:sp>
        <p:nvSpPr>
          <p:cNvPr id="78" name="Google Shape;78;p12"/>
          <p:cNvSpPr/>
          <p:nvPr/>
        </p:nvSpPr>
        <p:spPr>
          <a:xfrm>
            <a:off x="11196443" y="443503"/>
            <a:ext cx="562938" cy="401047"/>
          </a:xfrm>
          <a:custGeom>
            <a:rect b="b" l="l" r="r" t="t"/>
            <a:pathLst>
              <a:path extrusionOk="0" h="402308" w="5647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2"/>
          <p:cNvSpPr txBox="1"/>
          <p:nvPr>
            <p:ph type="title"/>
          </p:nvPr>
        </p:nvSpPr>
        <p:spPr>
          <a:xfrm>
            <a:off x="432619" y="423292"/>
            <a:ext cx="6266564" cy="3708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>
            <a:off x="431800" y="1022549"/>
            <a:ext cx="6266565" cy="44336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+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―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AutoNum type="arabicPeriod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2"/>
          <p:cNvSpPr txBox="1"/>
          <p:nvPr/>
        </p:nvSpPr>
        <p:spPr>
          <a:xfrm>
            <a:off x="0" y="6565920"/>
            <a:ext cx="4320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Arial"/>
              <a:buNone/>
            </a:pPr>
            <a:fld id="{00000000-1234-1234-1234-123412341234}" type="slidenum">
              <a:rPr b="0" i="0" lang="ru-RU" sz="8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тент + голубой фон" showMasterSp="0">
  <p:cSld name="Контент + голубой фон">
    <p:bg>
      <p:bgPr>
        <a:solidFill>
          <a:schemeClr val="lt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432619" y="1011238"/>
            <a:ext cx="961625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13"/>
          <p:cNvSpPr/>
          <p:nvPr/>
        </p:nvSpPr>
        <p:spPr>
          <a:xfrm>
            <a:off x="11196443" y="443503"/>
            <a:ext cx="562938" cy="401047"/>
          </a:xfrm>
          <a:custGeom>
            <a:rect b="b" l="l" r="r" t="t"/>
            <a:pathLst>
              <a:path extrusionOk="0" h="402308" w="5647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/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7" name="Google Shape;87;p13"/>
          <p:cNvSpPr txBox="1"/>
          <p:nvPr/>
        </p:nvSpPr>
        <p:spPr>
          <a:xfrm>
            <a:off x="0" y="6565920"/>
            <a:ext cx="4320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fld id="{00000000-1234-1234-1234-123412341234}" type="slidenum">
              <a:rPr b="0" i="0" lang="ru-RU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тент + темный фон" showMasterSp="0">
  <p:cSld name="Контент + темный фон">
    <p:bg>
      <p:bgPr>
        <a:solidFill>
          <a:srgbClr val="151515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idx="1" type="body"/>
          </p:nvPr>
        </p:nvSpPr>
        <p:spPr>
          <a:xfrm>
            <a:off x="432619" y="1011238"/>
            <a:ext cx="961625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14"/>
          <p:cNvSpPr/>
          <p:nvPr/>
        </p:nvSpPr>
        <p:spPr>
          <a:xfrm>
            <a:off x="11196443" y="443503"/>
            <a:ext cx="562938" cy="401047"/>
          </a:xfrm>
          <a:custGeom>
            <a:rect b="b" l="l" r="r" t="t"/>
            <a:pathLst>
              <a:path extrusionOk="0" h="402308" w="5647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4"/>
          <p:cNvSpPr txBox="1"/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3" name="Google Shape;93;p14"/>
          <p:cNvSpPr txBox="1"/>
          <p:nvPr/>
        </p:nvSpPr>
        <p:spPr>
          <a:xfrm>
            <a:off x="0" y="6565920"/>
            <a:ext cx="4320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fld id="{00000000-1234-1234-1234-123412341234}" type="slidenum">
              <a:rPr b="0" i="0" lang="ru-RU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4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ленький заголовок">
  <p:cSld name="Маленький заголовок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32619" y="466293"/>
            <a:ext cx="9519903" cy="222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0" y="6565920"/>
            <a:ext cx="4320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Arial"/>
              <a:buNone/>
            </a:pPr>
            <a:fld id="{00000000-1234-1234-1234-123412341234}" type="slidenum">
              <a:rPr b="0" i="0" lang="ru-RU" sz="8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>
  <p:cSld name="Пустой слайд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/>
        </p:nvSpPr>
        <p:spPr>
          <a:xfrm>
            <a:off x="0" y="6565920"/>
            <a:ext cx="4320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Arial"/>
              <a:buNone/>
            </a:pPr>
            <a:fld id="{00000000-1234-1234-1234-123412341234}" type="slidenum">
              <a:rPr b="0" i="0" lang="ru-RU" sz="8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пасибо за внимание" showMasterSp="0">
  <p:cSld name="Спасибо за внимание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/>
        </p:nvSpPr>
        <p:spPr>
          <a:xfrm>
            <a:off x="422680" y="5139118"/>
            <a:ext cx="6115050" cy="1480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b="1" lang="ru-RU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Спасибо </a:t>
            </a:r>
            <a:br>
              <a:rPr b="1" lang="ru-RU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ru-RU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за внимание</a:t>
            </a:r>
            <a:endParaRPr/>
          </a:p>
        </p:txBody>
      </p:sp>
      <p:pic>
        <p:nvPicPr>
          <p:cNvPr id="104" name="Google Shape;10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2618" y="443502"/>
            <a:ext cx="1516070" cy="6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04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лайд" showMasterSp="0">
  <p:cSld name="Финальный слайд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/>
        </p:nvSpPr>
        <p:spPr>
          <a:xfrm>
            <a:off x="432618" y="3902349"/>
            <a:ext cx="8501831" cy="12187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4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Цифровая трансформация </a:t>
            </a:r>
            <a:br>
              <a:rPr b="1" i="0" lang="ru-RU" sz="4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ru-RU" sz="4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бизнеса, регионов и страны</a:t>
            </a:r>
            <a:endParaRPr b="1" i="0" sz="4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432619" y="5579299"/>
            <a:ext cx="454299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t1.ru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+7 495 648-08-08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info@t1.ru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2618" y="443502"/>
            <a:ext cx="1516070" cy="6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0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 showMasterSp="0">
  <p:cSld name="2_Титульный слайд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/>
          <p:nvPr>
            <p:ph idx="1" type="body"/>
          </p:nvPr>
        </p:nvSpPr>
        <p:spPr>
          <a:xfrm>
            <a:off x="432620" y="6190111"/>
            <a:ext cx="7761470" cy="30777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type="title"/>
          </p:nvPr>
        </p:nvSpPr>
        <p:spPr>
          <a:xfrm>
            <a:off x="432620" y="4518778"/>
            <a:ext cx="7761469" cy="148034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3"/>
          <p:cNvSpPr txBox="1"/>
          <p:nvPr>
            <p:ph idx="2" type="body"/>
          </p:nvPr>
        </p:nvSpPr>
        <p:spPr>
          <a:xfrm>
            <a:off x="10331822" y="6190111"/>
            <a:ext cx="1449116" cy="30777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2618" y="443502"/>
            <a:ext cx="1516070" cy="6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0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итульный слайд" showMasterSp="0">
  <p:cSld name="5_Титульный слайд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347870" y="6510130"/>
            <a:ext cx="8547555" cy="30777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214" l="42518" r="3819" t="-1"/>
          <a:stretch/>
        </p:blipFill>
        <p:spPr>
          <a:xfrm rot="-498167">
            <a:off x="5204484" y="502339"/>
            <a:ext cx="7382851" cy="6864363"/>
          </a:xfrm>
          <a:custGeom>
            <a:rect b="b" l="l" r="r" t="t"/>
            <a:pathLst>
              <a:path extrusionOk="0" h="6474983" w="7348803">
                <a:moveTo>
                  <a:pt x="4190835" y="0"/>
                </a:moveTo>
                <a:lnTo>
                  <a:pt x="7348803" y="460855"/>
                </a:lnTo>
                <a:lnTo>
                  <a:pt x="7348803" y="932742"/>
                </a:lnTo>
                <a:lnTo>
                  <a:pt x="6540003" y="6474983"/>
                </a:lnTo>
                <a:lnTo>
                  <a:pt x="0" y="5520575"/>
                </a:lnTo>
                <a:lnTo>
                  <a:pt x="805639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9" name="Google Shape;29;p4"/>
          <p:cNvSpPr txBox="1"/>
          <p:nvPr>
            <p:ph idx="1" type="body"/>
          </p:nvPr>
        </p:nvSpPr>
        <p:spPr>
          <a:xfrm>
            <a:off x="432619" y="6190111"/>
            <a:ext cx="5827504" cy="30777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D8D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D8D8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432619" y="3780115"/>
            <a:ext cx="5827503" cy="221900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Google Shape;31;p4"/>
          <p:cNvSpPr txBox="1"/>
          <p:nvPr>
            <p:ph idx="2" type="body"/>
          </p:nvPr>
        </p:nvSpPr>
        <p:spPr>
          <a:xfrm>
            <a:off x="10331822" y="6190111"/>
            <a:ext cx="1449116" cy="30777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2" name="Google Shape;3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2618" y="443502"/>
            <a:ext cx="1516070" cy="6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 голубой" showMasterSp="0">
  <p:cSld name="Разделитель голубой">
    <p:bg>
      <p:bgPr>
        <a:solidFill>
          <a:schemeClr val="l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432619" y="442994"/>
            <a:ext cx="9415914" cy="5933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432619" y="1434456"/>
            <a:ext cx="941591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5"/>
          <p:cNvSpPr/>
          <p:nvPr/>
        </p:nvSpPr>
        <p:spPr>
          <a:xfrm>
            <a:off x="11196443" y="443503"/>
            <a:ext cx="562938" cy="401047"/>
          </a:xfrm>
          <a:custGeom>
            <a:rect b="b" l="l" r="r" t="t"/>
            <a:pathLst>
              <a:path extrusionOk="0" h="402308" w="5647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 темный" showMasterSp="0">
  <p:cSld name="Разделитель темный">
    <p:bg>
      <p:bgPr>
        <a:solidFill>
          <a:srgbClr val="151515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432619" y="442994"/>
            <a:ext cx="9415914" cy="5933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432619" y="1434456"/>
            <a:ext cx="941591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6"/>
          <p:cNvSpPr/>
          <p:nvPr/>
        </p:nvSpPr>
        <p:spPr>
          <a:xfrm>
            <a:off x="11196443" y="443503"/>
            <a:ext cx="562938" cy="401047"/>
          </a:xfrm>
          <a:custGeom>
            <a:rect b="b" l="l" r="r" t="t"/>
            <a:pathLst>
              <a:path extrusionOk="0" h="402308" w="5647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одержание" showMasterSp="0">
  <p:cSld name="Содержание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/>
        </p:nvSpPr>
        <p:spPr>
          <a:xfrm>
            <a:off x="431800" y="375858"/>
            <a:ext cx="8950682" cy="664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1" lang="ru-RU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Содержание</a:t>
            </a:r>
            <a:endParaRPr/>
          </a:p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42913" y="1384989"/>
            <a:ext cx="5653087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7"/>
          <p:cNvSpPr/>
          <p:nvPr/>
        </p:nvSpPr>
        <p:spPr>
          <a:xfrm>
            <a:off x="11196443" y="443503"/>
            <a:ext cx="562938" cy="401047"/>
          </a:xfrm>
          <a:custGeom>
            <a:rect b="b" l="l" r="r" t="t"/>
            <a:pathLst>
              <a:path extrusionOk="0" h="402308" w="5647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тентный слайд">
  <p:cSld name="Контентный слайд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/>
        </p:nvSpPr>
        <p:spPr>
          <a:xfrm>
            <a:off x="0" y="6565920"/>
            <a:ext cx="4320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Arial"/>
              <a:buNone/>
            </a:pPr>
            <a:fld id="{00000000-1234-1234-1234-123412341234}" type="slidenum">
              <a:rPr b="0" i="0" lang="ru-RU" sz="8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8"/>
          <p:cNvSpPr txBox="1"/>
          <p:nvPr>
            <p:ph type="title"/>
          </p:nvPr>
        </p:nvSpPr>
        <p:spPr>
          <a:xfrm>
            <a:off x="432619" y="423292"/>
            <a:ext cx="9606530" cy="3708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тент + подзаголовок">
  <p:cSld name="Контент + подзаголовок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" type="body"/>
          </p:nvPr>
        </p:nvSpPr>
        <p:spPr>
          <a:xfrm>
            <a:off x="432619" y="1011238"/>
            <a:ext cx="961625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9"/>
          <p:cNvSpPr txBox="1"/>
          <p:nvPr/>
        </p:nvSpPr>
        <p:spPr>
          <a:xfrm>
            <a:off x="0" y="6565920"/>
            <a:ext cx="4320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Arial"/>
              <a:buNone/>
            </a:pPr>
            <a:fld id="{00000000-1234-1234-1234-123412341234}" type="slidenum">
              <a:rPr b="0" i="0" lang="ru-RU" sz="8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31800" y="1458390"/>
            <a:ext cx="9617075" cy="15061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+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―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AutoNum type="arabicPeriod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2"/>
                </a:solidFill>
              </a:defRPr>
            </a:lvl1pPr>
            <a:lvl2pPr lvl="1">
              <a:buNone/>
              <a:defRPr>
                <a:solidFill>
                  <a:schemeClr val="lt2"/>
                </a:solidFill>
              </a:defRPr>
            </a:lvl2pPr>
            <a:lvl3pPr lvl="2">
              <a:buNone/>
              <a:defRPr>
                <a:solidFill>
                  <a:schemeClr val="lt2"/>
                </a:solidFill>
              </a:defRPr>
            </a:lvl3pPr>
            <a:lvl4pPr lvl="3">
              <a:buNone/>
              <a:defRPr>
                <a:solidFill>
                  <a:schemeClr val="lt2"/>
                </a:solidFill>
              </a:defRPr>
            </a:lvl4pPr>
            <a:lvl5pPr lvl="4">
              <a:buNone/>
              <a:defRPr>
                <a:solidFill>
                  <a:schemeClr val="lt2"/>
                </a:solidFill>
              </a:defRPr>
            </a:lvl5pPr>
            <a:lvl6pPr lvl="5">
              <a:buNone/>
              <a:defRPr>
                <a:solidFill>
                  <a:schemeClr val="lt2"/>
                </a:solidFill>
              </a:defRPr>
            </a:lvl6pPr>
            <a:lvl7pPr lvl="6">
              <a:buNone/>
              <a:defRPr>
                <a:solidFill>
                  <a:schemeClr val="lt2"/>
                </a:solidFill>
              </a:defRPr>
            </a:lvl7pPr>
            <a:lvl8pPr lvl="7">
              <a:buNone/>
              <a:defRPr>
                <a:solidFill>
                  <a:schemeClr val="lt2"/>
                </a:solidFill>
              </a:defRPr>
            </a:lvl8pPr>
            <a:lvl9pPr lvl="8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тент 3 колонки">
  <p:cSld name="Контент 3 колонки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432619" y="1011238"/>
            <a:ext cx="961625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type="title"/>
          </p:nvPr>
        </p:nvSpPr>
        <p:spPr>
          <a:xfrm>
            <a:off x="432619" y="423292"/>
            <a:ext cx="9616256" cy="3708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2" name="Google Shape;62;p10"/>
          <p:cNvSpPr txBox="1"/>
          <p:nvPr>
            <p:ph idx="2" type="body"/>
          </p:nvPr>
        </p:nvSpPr>
        <p:spPr>
          <a:xfrm>
            <a:off x="431800" y="2945077"/>
            <a:ext cx="3648075" cy="2227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+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―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AutoNum type="arabicPeriod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3" type="body"/>
          </p:nvPr>
        </p:nvSpPr>
        <p:spPr>
          <a:xfrm>
            <a:off x="4271169" y="2945077"/>
            <a:ext cx="3648075" cy="2227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+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―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AutoNum type="arabicPeriod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4" type="body"/>
          </p:nvPr>
        </p:nvSpPr>
        <p:spPr>
          <a:xfrm>
            <a:off x="8110538" y="2945077"/>
            <a:ext cx="3648075" cy="2227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+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―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AutoNum type="arabicPeriod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0"/>
          <p:cNvSpPr txBox="1"/>
          <p:nvPr/>
        </p:nvSpPr>
        <p:spPr>
          <a:xfrm>
            <a:off x="0" y="6565920"/>
            <a:ext cx="4320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Arial"/>
              <a:buNone/>
            </a:pPr>
            <a:fld id="{00000000-1234-1234-1234-123412341234}" type="slidenum">
              <a:rPr b="0" i="0" lang="ru-RU" sz="8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2"/>
                </a:solidFill>
              </a:defRPr>
            </a:lvl1pPr>
            <a:lvl2pPr lvl="1">
              <a:buNone/>
              <a:defRPr>
                <a:solidFill>
                  <a:schemeClr val="lt2"/>
                </a:solidFill>
              </a:defRPr>
            </a:lvl2pPr>
            <a:lvl3pPr lvl="2">
              <a:buNone/>
              <a:defRPr>
                <a:solidFill>
                  <a:schemeClr val="lt2"/>
                </a:solidFill>
              </a:defRPr>
            </a:lvl3pPr>
            <a:lvl4pPr lvl="3">
              <a:buNone/>
              <a:defRPr>
                <a:solidFill>
                  <a:schemeClr val="lt2"/>
                </a:solidFill>
              </a:defRPr>
            </a:lvl4pPr>
            <a:lvl5pPr lvl="4">
              <a:buNone/>
              <a:defRPr>
                <a:solidFill>
                  <a:schemeClr val="lt2"/>
                </a:solidFill>
              </a:defRPr>
            </a:lvl5pPr>
            <a:lvl6pPr lvl="5">
              <a:buNone/>
              <a:defRPr>
                <a:solidFill>
                  <a:schemeClr val="lt2"/>
                </a:solidFill>
              </a:defRPr>
            </a:lvl6pPr>
            <a:lvl7pPr lvl="6">
              <a:buNone/>
              <a:defRPr>
                <a:solidFill>
                  <a:schemeClr val="lt2"/>
                </a:solidFill>
              </a:defRPr>
            </a:lvl7pPr>
            <a:lvl8pPr lvl="7">
              <a:buNone/>
              <a:defRPr>
                <a:solidFill>
                  <a:schemeClr val="lt2"/>
                </a:solidFill>
              </a:defRPr>
            </a:lvl8pPr>
            <a:lvl9pPr lvl="8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/>
        </p:nvSpPr>
        <p:spPr>
          <a:xfrm>
            <a:off x="432619" y="5806118"/>
            <a:ext cx="9266646" cy="1231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rgbClr val="85858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11196443" y="443503"/>
            <a:ext cx="562938" cy="401047"/>
          </a:xfrm>
          <a:custGeom>
            <a:rect b="b" l="l" r="r" t="t"/>
            <a:pathLst>
              <a:path extrusionOk="0" h="402308" w="564708">
                <a:moveTo>
                  <a:pt x="241705" y="160605"/>
                </a:moveTo>
                <a:lnTo>
                  <a:pt x="401911" y="160605"/>
                </a:lnTo>
                <a:lnTo>
                  <a:pt x="401911" y="242103"/>
                </a:lnTo>
                <a:lnTo>
                  <a:pt x="241705" y="242103"/>
                </a:lnTo>
                <a:lnTo>
                  <a:pt x="241705" y="402309"/>
                </a:lnTo>
                <a:lnTo>
                  <a:pt x="160207" y="402309"/>
                </a:lnTo>
                <a:lnTo>
                  <a:pt x="160207" y="242103"/>
                </a:lnTo>
                <a:lnTo>
                  <a:pt x="0" y="242103"/>
                </a:lnTo>
                <a:lnTo>
                  <a:pt x="0" y="160605"/>
                </a:lnTo>
                <a:lnTo>
                  <a:pt x="160207" y="160605"/>
                </a:lnTo>
                <a:lnTo>
                  <a:pt x="160207" y="399"/>
                </a:lnTo>
                <a:lnTo>
                  <a:pt x="241705" y="399"/>
                </a:lnTo>
                <a:lnTo>
                  <a:pt x="241705" y="160605"/>
                </a:lnTo>
                <a:lnTo>
                  <a:pt x="241705" y="160605"/>
                </a:lnTo>
                <a:close/>
                <a:moveTo>
                  <a:pt x="483210" y="0"/>
                </a:moveTo>
                <a:lnTo>
                  <a:pt x="483210" y="402309"/>
                </a:lnTo>
                <a:lnTo>
                  <a:pt x="564709" y="402309"/>
                </a:lnTo>
                <a:lnTo>
                  <a:pt x="564709" y="0"/>
                </a:lnTo>
                <a:lnTo>
                  <a:pt x="48321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</a:defRPr>
            </a:lvl1pPr>
            <a:lvl2pPr lvl="1" algn="r">
              <a:buNone/>
              <a:defRPr sz="1300">
                <a:solidFill>
                  <a:schemeClr val="tx1"/>
                </a:solidFill>
              </a:defRPr>
            </a:lvl2pPr>
            <a:lvl3pPr lvl="2" algn="r">
              <a:buNone/>
              <a:defRPr sz="1300">
                <a:solidFill>
                  <a:schemeClr val="tx1"/>
                </a:solidFill>
              </a:defRPr>
            </a:lvl3pPr>
            <a:lvl4pPr lvl="3" algn="r">
              <a:buNone/>
              <a:defRPr sz="1300">
                <a:solidFill>
                  <a:schemeClr val="tx1"/>
                </a:solidFill>
              </a:defRPr>
            </a:lvl4pPr>
            <a:lvl5pPr lvl="4" algn="r">
              <a:buNone/>
              <a:defRPr sz="1300">
                <a:solidFill>
                  <a:schemeClr val="tx1"/>
                </a:solidFill>
              </a:defRPr>
            </a:lvl5pPr>
            <a:lvl6pPr lvl="5" algn="r">
              <a:buNone/>
              <a:defRPr sz="1300">
                <a:solidFill>
                  <a:schemeClr val="tx1"/>
                </a:solidFill>
              </a:defRPr>
            </a:lvl6pPr>
            <a:lvl7pPr lvl="6" algn="r">
              <a:buNone/>
              <a:defRPr sz="1300">
                <a:solidFill>
                  <a:schemeClr val="tx1"/>
                </a:solidFill>
              </a:defRPr>
            </a:lvl7pPr>
            <a:lvl8pPr lvl="7" algn="r">
              <a:buNone/>
              <a:defRPr sz="1300">
                <a:solidFill>
                  <a:schemeClr val="tx1"/>
                </a:solidFill>
              </a:defRPr>
            </a:lvl8pPr>
            <a:lvl9pPr lvl="8" algn="r">
              <a:buNone/>
              <a:defRPr sz="1300">
                <a:solidFill>
                  <a:schemeClr val="tx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72">
          <p15:clr>
            <a:srgbClr val="A4A3A4"/>
          </p15:clr>
        </p15:guide>
        <p15:guide id="2" pos="393">
          <p15:clr>
            <a:srgbClr val="AFE0FF"/>
          </p15:clr>
        </p15:guide>
        <p15:guide id="3" pos="514">
          <p15:clr>
            <a:srgbClr val="AFE0FF"/>
          </p15:clr>
        </p15:guide>
        <p15:guide id="4" pos="634">
          <p15:clr>
            <a:srgbClr val="AFE0FF"/>
          </p15:clr>
        </p15:guide>
        <p15:guide id="5" pos="755">
          <p15:clr>
            <a:srgbClr val="AFE0FF"/>
          </p15:clr>
        </p15:guide>
        <p15:guide id="6" pos="876">
          <p15:clr>
            <a:srgbClr val="AFE0FF"/>
          </p15:clr>
        </p15:guide>
        <p15:guide id="7" pos="997">
          <p15:clr>
            <a:srgbClr val="AFE0FF"/>
          </p15:clr>
        </p15:guide>
        <p15:guide id="8" pos="1118">
          <p15:clr>
            <a:srgbClr val="AFE0FF"/>
          </p15:clr>
        </p15:guide>
        <p15:guide id="9" pos="1239">
          <p15:clr>
            <a:srgbClr val="AFE0FF"/>
          </p15:clr>
        </p15:guide>
        <p15:guide id="10" pos="1360">
          <p15:clr>
            <a:srgbClr val="AFE0FF"/>
          </p15:clr>
        </p15:guide>
        <p15:guide id="11" pos="1481">
          <p15:clr>
            <a:srgbClr val="AFE0FF"/>
          </p15:clr>
        </p15:guide>
        <p15:guide id="12" pos="1602">
          <p15:clr>
            <a:srgbClr val="AFE0FF"/>
          </p15:clr>
        </p15:guide>
        <p15:guide id="13" pos="1723">
          <p15:clr>
            <a:srgbClr val="AFE0FF"/>
          </p15:clr>
        </p15:guide>
        <p15:guide id="14" pos="1844">
          <p15:clr>
            <a:srgbClr val="AFE0FF"/>
          </p15:clr>
        </p15:guide>
        <p15:guide id="15" pos="1958">
          <p15:clr>
            <a:srgbClr val="A4A3A4"/>
          </p15:clr>
        </p15:guide>
        <p15:guide id="16" pos="2094">
          <p15:clr>
            <a:srgbClr val="A4A3A4"/>
          </p15:clr>
        </p15:guide>
        <p15:guide id="17" pos="2207">
          <p15:clr>
            <a:srgbClr val="AFE0FF"/>
          </p15:clr>
        </p15:guide>
        <p15:guide id="18" pos="2328">
          <p15:clr>
            <a:srgbClr val="AFE0FF"/>
          </p15:clr>
        </p15:guide>
        <p15:guide id="19" pos="2449">
          <p15:clr>
            <a:srgbClr val="AFE0FF"/>
          </p15:clr>
        </p15:guide>
        <p15:guide id="20" pos="2570">
          <p15:clr>
            <a:srgbClr val="A4A3A4"/>
          </p15:clr>
        </p15:guide>
        <p15:guide id="21" pos="2691">
          <p15:clr>
            <a:srgbClr val="A4A3A4"/>
          </p15:clr>
        </p15:guide>
        <p15:guide id="22" pos="2811">
          <p15:clr>
            <a:srgbClr val="AFE0FF"/>
          </p15:clr>
        </p15:guide>
        <p15:guide id="23" pos="2932">
          <p15:clr>
            <a:srgbClr val="AFE0FF"/>
          </p15:clr>
        </p15:guide>
        <p15:guide id="24" pos="3053">
          <p15:clr>
            <a:srgbClr val="AFE0FF"/>
          </p15:clr>
        </p15:guide>
        <p15:guide id="25" pos="3174">
          <p15:clr>
            <a:srgbClr val="AFE0FF"/>
          </p15:clr>
        </p15:guide>
        <p15:guide id="26" pos="3295">
          <p15:clr>
            <a:srgbClr val="AFE0FF"/>
          </p15:clr>
        </p15:guide>
        <p15:guide id="27" pos="3416">
          <p15:clr>
            <a:srgbClr val="AFE0FF"/>
          </p15:clr>
        </p15:guide>
        <p15:guide id="28" pos="3537">
          <p15:clr>
            <a:srgbClr val="AFE0FF"/>
          </p15:clr>
        </p15:guide>
        <p15:guide id="29" pos="3658">
          <p15:clr>
            <a:srgbClr val="AFE0FF"/>
          </p15:clr>
        </p15:guide>
        <p15:guide id="30" pos="3779">
          <p15:clr>
            <a:srgbClr val="A4A3A4"/>
          </p15:clr>
        </p15:guide>
        <p15:guide id="31" pos="3900">
          <p15:clr>
            <a:srgbClr val="A4A3A4"/>
          </p15:clr>
        </p15:guide>
        <p15:guide id="32" pos="4021">
          <p15:clr>
            <a:srgbClr val="AFE0FF"/>
          </p15:clr>
        </p15:guide>
        <p15:guide id="33" pos="4142">
          <p15:clr>
            <a:srgbClr val="AFE0FF"/>
          </p15:clr>
        </p15:guide>
        <p15:guide id="34" pos="4263">
          <p15:clr>
            <a:srgbClr val="AFE0FF"/>
          </p15:clr>
        </p15:guide>
        <p15:guide id="35" pos="4384">
          <p15:clr>
            <a:srgbClr val="AFE0FF"/>
          </p15:clr>
        </p15:guide>
        <p15:guide id="36" pos="4505">
          <p15:clr>
            <a:srgbClr val="AFE0FF"/>
          </p15:clr>
        </p15:guide>
        <p15:guide id="37" pos="4626">
          <p15:clr>
            <a:srgbClr val="AFE0FF"/>
          </p15:clr>
        </p15:guide>
        <p15:guide id="38" pos="4747">
          <p15:clr>
            <a:srgbClr val="AFE0FF"/>
          </p15:clr>
        </p15:guide>
        <p15:guide id="39" pos="4868">
          <p15:clr>
            <a:srgbClr val="AFE0FF"/>
          </p15:clr>
        </p15:guide>
        <p15:guide id="40" pos="4988">
          <p15:clr>
            <a:srgbClr val="A4A3A4"/>
          </p15:clr>
        </p15:guide>
        <p15:guide id="41" pos="5109">
          <p15:clr>
            <a:srgbClr val="A4A3A4"/>
          </p15:clr>
        </p15:guide>
        <p15:guide id="42" pos="5230">
          <p15:clr>
            <a:srgbClr val="AFE0FF"/>
          </p15:clr>
        </p15:guide>
        <p15:guide id="43" pos="5351">
          <p15:clr>
            <a:srgbClr val="AFE0FF"/>
          </p15:clr>
        </p15:guide>
        <p15:guide id="44" pos="5472">
          <p15:clr>
            <a:srgbClr val="AFE0FF"/>
          </p15:clr>
        </p15:guide>
        <p15:guide id="45" pos="5593">
          <p15:clr>
            <a:srgbClr val="A4A3A4"/>
          </p15:clr>
        </p15:guide>
        <p15:guide id="46" pos="5714">
          <p15:clr>
            <a:srgbClr val="A4A3A4"/>
          </p15:clr>
        </p15:guide>
        <p15:guide id="47" pos="5835">
          <p15:clr>
            <a:srgbClr val="AFE0FF"/>
          </p15:clr>
        </p15:guide>
        <p15:guide id="48" pos="5956">
          <p15:clr>
            <a:srgbClr val="AFE0FF"/>
          </p15:clr>
        </p15:guide>
        <p15:guide id="49" pos="6077">
          <p15:clr>
            <a:srgbClr val="AFE0FF"/>
          </p15:clr>
        </p15:guide>
        <p15:guide id="50" pos="6198">
          <p15:clr>
            <a:srgbClr val="AFE0FF"/>
          </p15:clr>
        </p15:guide>
        <p15:guide id="51" pos="6335">
          <p15:clr>
            <a:srgbClr val="AFE0FF"/>
          </p15:clr>
        </p15:guide>
        <p15:guide id="52" pos="6440">
          <p15:clr>
            <a:srgbClr val="AFE0FF"/>
          </p15:clr>
        </p15:guide>
        <p15:guide id="53" pos="6561">
          <p15:clr>
            <a:srgbClr val="AFE0FF"/>
          </p15:clr>
        </p15:guide>
        <p15:guide id="54" pos="6682">
          <p15:clr>
            <a:srgbClr val="AFE0FF"/>
          </p15:clr>
        </p15:guide>
        <p15:guide id="55" pos="6803">
          <p15:clr>
            <a:srgbClr val="AFE0FF"/>
          </p15:clr>
        </p15:guide>
        <p15:guide id="56" pos="6924">
          <p15:clr>
            <a:srgbClr val="AFE0FF"/>
          </p15:clr>
        </p15:guide>
        <p15:guide id="57" pos="7045">
          <p15:clr>
            <a:srgbClr val="AFE0FF"/>
          </p15:clr>
        </p15:guide>
        <p15:guide id="58" pos="7165">
          <p15:clr>
            <a:srgbClr val="AFE0FF"/>
          </p15:clr>
        </p15:guide>
        <p15:guide id="59" pos="7286">
          <p15:clr>
            <a:srgbClr val="AFE0FF"/>
          </p15:clr>
        </p15:guide>
        <p15:guide id="60" pos="7407">
          <p15:clr>
            <a:srgbClr val="A4A3A4"/>
          </p15:clr>
        </p15:guide>
        <p15:guide id="61" orient="horz" pos="272">
          <p15:clr>
            <a:srgbClr val="A4A3A4"/>
          </p15:clr>
        </p15:guide>
        <p15:guide id="62" orient="horz" pos="393">
          <p15:clr>
            <a:srgbClr val="AFE0FF"/>
          </p15:clr>
        </p15:guide>
        <p15:guide id="63" orient="horz" pos="504">
          <p15:clr>
            <a:srgbClr val="AFE0FF"/>
          </p15:clr>
        </p15:guide>
        <p15:guide id="64" orient="horz" pos="637">
          <p15:clr>
            <a:srgbClr val="AFE0FF"/>
          </p15:clr>
        </p15:guide>
        <p15:guide id="65" orient="horz" pos="754">
          <p15:clr>
            <a:srgbClr val="AFE0FF"/>
          </p15:clr>
        </p15:guide>
        <p15:guide id="66" orient="horz" pos="867">
          <p15:clr>
            <a:srgbClr val="AFE0FF"/>
          </p15:clr>
        </p15:guide>
        <p15:guide id="67" orient="horz" pos="1002">
          <p15:clr>
            <a:srgbClr val="AFE0FF"/>
          </p15:clr>
        </p15:guide>
        <p15:guide id="68" orient="horz" pos="1124">
          <p15:clr>
            <a:srgbClr val="AFE0FF"/>
          </p15:clr>
        </p15:guide>
        <p15:guide id="69" orient="horz" pos="1246">
          <p15:clr>
            <a:srgbClr val="AFE0FF"/>
          </p15:clr>
        </p15:guide>
        <p15:guide id="70" orient="horz" pos="1368">
          <p15:clr>
            <a:srgbClr val="AFE0FF"/>
          </p15:clr>
        </p15:guide>
        <p15:guide id="71" orient="horz" pos="1490">
          <p15:clr>
            <a:srgbClr val="AFE0FF"/>
          </p15:clr>
        </p15:guide>
        <p15:guide id="72" orient="horz" pos="1611">
          <p15:clr>
            <a:srgbClr val="AFE0FF"/>
          </p15:clr>
        </p15:guide>
        <p15:guide id="73" orient="horz" pos="1733">
          <p15:clr>
            <a:srgbClr val="AFE0FF"/>
          </p15:clr>
        </p15:guide>
        <p15:guide id="74" orient="horz" pos="1855">
          <p15:clr>
            <a:srgbClr val="AFE0FF"/>
          </p15:clr>
        </p15:guide>
        <p15:guide id="75" orient="horz" pos="1977">
          <p15:clr>
            <a:srgbClr val="AFE0FF"/>
          </p15:clr>
        </p15:guide>
        <p15:guide id="76" orient="horz" pos="2099">
          <p15:clr>
            <a:srgbClr val="AFE0FF"/>
          </p15:clr>
        </p15:guide>
        <p15:guide id="77" orient="horz" pos="2228">
          <p15:clr>
            <a:srgbClr val="AFE0FF"/>
          </p15:clr>
        </p15:guide>
        <p15:guide id="78" orient="horz" pos="2342">
          <p15:clr>
            <a:srgbClr val="AFE0FF"/>
          </p15:clr>
        </p15:guide>
        <p15:guide id="79" orient="horz" pos="2464">
          <p15:clr>
            <a:srgbClr val="AFE0FF"/>
          </p15:clr>
        </p15:guide>
        <p15:guide id="80" orient="horz" pos="2586">
          <p15:clr>
            <a:srgbClr val="AFE0FF"/>
          </p15:clr>
        </p15:guide>
        <p15:guide id="81" orient="horz" pos="2708">
          <p15:clr>
            <a:srgbClr val="AFE0FF"/>
          </p15:clr>
        </p15:guide>
        <p15:guide id="82" orient="horz" pos="2829">
          <p15:clr>
            <a:srgbClr val="AFE0FF"/>
          </p15:clr>
        </p15:guide>
        <p15:guide id="83" orient="horz" pos="2951">
          <p15:clr>
            <a:srgbClr val="AFE0FF"/>
          </p15:clr>
        </p15:guide>
        <p15:guide id="84" orient="horz" pos="3067">
          <p15:clr>
            <a:srgbClr val="AFE0FF"/>
          </p15:clr>
        </p15:guide>
        <p15:guide id="85" orient="horz" pos="3195">
          <p15:clr>
            <a:srgbClr val="AFE0FF"/>
          </p15:clr>
        </p15:guide>
        <p15:guide id="86" orient="horz" pos="3317">
          <p15:clr>
            <a:srgbClr val="AFE0FF"/>
          </p15:clr>
        </p15:guide>
        <p15:guide id="87" orient="horz" pos="3438">
          <p15:clr>
            <a:srgbClr val="AFE0FF"/>
          </p15:clr>
        </p15:guide>
        <p15:guide id="88" orient="horz" pos="3560">
          <p15:clr>
            <a:srgbClr val="AFE0FF"/>
          </p15:clr>
        </p15:guide>
        <p15:guide id="89" orient="horz" pos="3682">
          <p15:clr>
            <a:srgbClr val="AFE0FF"/>
          </p15:clr>
        </p15:guide>
        <p15:guide id="90" orient="horz" pos="3804">
          <p15:clr>
            <a:srgbClr val="AFE0FF"/>
          </p15:clr>
        </p15:guide>
        <p15:guide id="91" orient="horz" pos="3926">
          <p15:clr>
            <a:srgbClr val="AFE0FF"/>
          </p15:clr>
        </p15:guide>
        <p15:guide id="92" pos="3719">
          <p15:clr>
            <a:srgbClr val="AFE0FF"/>
          </p15:clr>
        </p15:guide>
        <p15:guide id="93" pos="3962">
          <p15:clr>
            <a:srgbClr val="AFE0FF"/>
          </p15:clr>
        </p15:guide>
        <p15:guide id="94" orient="horz" pos="4042">
          <p15:clr>
            <a:srgbClr val="A4A3A4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432619" y="6190111"/>
            <a:ext cx="7752593" cy="30777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b="1" lang="ru-RU"/>
              <a:t>Команда</a:t>
            </a:r>
            <a:r>
              <a:rPr lang="ru-RU"/>
              <a:t>: Лосось и градиенты</a:t>
            </a:r>
            <a:endParaRPr/>
          </a:p>
        </p:txBody>
      </p:sp>
      <p:sp>
        <p:nvSpPr>
          <p:cNvPr id="116" name="Google Shape;116;p19"/>
          <p:cNvSpPr txBox="1"/>
          <p:nvPr>
            <p:ph type="title"/>
          </p:nvPr>
        </p:nvSpPr>
        <p:spPr>
          <a:xfrm>
            <a:off x="432625" y="3429000"/>
            <a:ext cx="71034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ru-RU"/>
              <a:t>«VibeCode Jam: собеседование будущего»</a:t>
            </a:r>
            <a:r>
              <a:rPr lang="ru-RU"/>
              <a:t> </a:t>
            </a:r>
            <a:endParaRPr/>
          </a:p>
        </p:txBody>
      </p:sp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432619" y="423292"/>
            <a:ext cx="960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Ближайшие шаги — от MVP к продукту</a:t>
            </a:r>
            <a:endParaRPr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" name="Google Shape;193;p28"/>
          <p:cNvSpPr txBox="1"/>
          <p:nvPr>
            <p:ph idx="2" type="body"/>
          </p:nvPr>
        </p:nvSpPr>
        <p:spPr>
          <a:xfrm>
            <a:off x="465325" y="1011250"/>
            <a:ext cx="7322700" cy="52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ru-RU">
                <a:solidFill>
                  <a:schemeClr val="lt2"/>
                </a:solidFill>
              </a:rPr>
              <a:t>Углублённый анализ поведения: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lang="ru-RU">
                <a:solidFill>
                  <a:schemeClr val="lt2"/>
                </a:solidFill>
              </a:rPr>
              <a:t>отслеживание паттернов ввода, пауз, частоты подсказок, а также интеграция с видео/аудио-анализом для выявления нечестного поведения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ru-RU">
                <a:solidFill>
                  <a:schemeClr val="lt2"/>
                </a:solidFill>
              </a:rPr>
              <a:t>Анализ вакансий и резюме: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lang="ru-RU">
                <a:solidFill>
                  <a:schemeClr val="lt2"/>
                </a:solidFill>
              </a:rPr>
              <a:t>Автоматический парсинг требований вакансии → генерация задач, точно соответствующих нужным навыкам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2"/>
                </a:solidFill>
              </a:rPr>
              <a:t>Оценка софт-скилов через семантику</a:t>
            </a:r>
            <a:r>
              <a:rPr b="1" lang="ru-RU">
                <a:solidFill>
                  <a:schemeClr val="lt2"/>
                </a:solidFill>
              </a:rPr>
              <a:t>: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lang="ru-RU">
                <a:solidFill>
                  <a:schemeClr val="lt2"/>
                </a:solidFill>
              </a:rPr>
              <a:t>Использование BERT и других NLP-моделей для анализа объяснений кандидата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2"/>
                </a:solidFill>
              </a:rPr>
              <a:t>Улучшение системы рекомендаций - DKT: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lang="ru-RU">
                <a:solidFill>
                  <a:schemeClr val="lt2"/>
                </a:solidFill>
              </a:rPr>
              <a:t>Замена BKT на Deep Knowledge Tracing (DKT) - более мощная модель на основе RNN/LSTM, способная улавливать сложные зависимости между знаниями и временем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2"/>
                </a:solidFill>
              </a:rPr>
              <a:t>Дополнительные метрики и промпты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2"/>
                </a:solidFill>
              </a:rPr>
              <a:t>Доработка IDE и сценариев взаимодействия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2"/>
                </a:solidFill>
              </a:rPr>
              <a:t>Доработка системы автотестов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2"/>
                </a:solidFill>
              </a:rPr>
              <a:t>Анализ видео / аудио во время технического ревью: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lang="ru-RU">
                <a:solidFill>
                  <a:schemeClr val="lt2"/>
                </a:solidFill>
              </a:rPr>
              <a:t>Интеграция с камеры и микрофона: оценка уверенности, ясности речи, эмоционального состояния. Обнаружение стресса или попыток обмана через мимику и паузы.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7650" y="1874767"/>
            <a:ext cx="3318874" cy="3324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432619" y="423292"/>
            <a:ext cx="960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Наше решение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354625" y="3138500"/>
            <a:ext cx="7181400" cy="26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ru-RU" sz="1500">
                <a:solidFill>
                  <a:schemeClr val="lt2"/>
                </a:solidFill>
              </a:rPr>
              <a:t>Как это работает:</a:t>
            </a:r>
            <a:endParaRPr b="1" sz="1500">
              <a:solidFill>
                <a:schemeClr val="lt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ru-RU" sz="1500">
                <a:solidFill>
                  <a:schemeClr val="lt2"/>
                </a:solidFill>
              </a:rPr>
              <a:t>Пользователь взаимодействует с ИИ-интервьюером через Telegram-бота</a:t>
            </a:r>
            <a:endParaRPr sz="1500">
              <a:solidFill>
                <a:schemeClr val="lt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ru-RU" sz="1500">
                <a:solidFill>
                  <a:schemeClr val="lt2"/>
                </a:solidFill>
              </a:rPr>
              <a:t>Решает задачи в браузерной IDE без установок</a:t>
            </a:r>
            <a:endParaRPr sz="1500">
              <a:solidFill>
                <a:schemeClr val="lt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ru-RU" sz="1500">
                <a:solidFill>
                  <a:schemeClr val="lt2"/>
                </a:solidFill>
              </a:rPr>
              <a:t>LLM </a:t>
            </a:r>
            <a:r>
              <a:rPr lang="ru-RU" sz="1500">
                <a:solidFill>
                  <a:schemeClr val="lt2"/>
                </a:solidFill>
              </a:rPr>
              <a:t>Qwen 3.0 - генерирует и оценивает задачи под уровень и навыки</a:t>
            </a:r>
            <a:endParaRPr sz="1500">
              <a:solidFill>
                <a:schemeClr val="lt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ru-RU" sz="1500">
                <a:solidFill>
                  <a:schemeClr val="lt2"/>
                </a:solidFill>
              </a:rPr>
              <a:t>BKT - отслеживает навыки, адаптивно подбирает сложность задач</a:t>
            </a:r>
            <a:endParaRPr sz="1500">
              <a:solidFill>
                <a:schemeClr val="lt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ru-RU" sz="1500">
                <a:solidFill>
                  <a:schemeClr val="lt2"/>
                </a:solidFill>
              </a:rPr>
              <a:t>XGBoost - античит: анализ поведения пользователя во время ревью</a:t>
            </a:r>
            <a:endParaRPr sz="1500">
              <a:solidFill>
                <a:schemeClr val="lt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ru-RU" sz="1500">
                <a:solidFill>
                  <a:schemeClr val="lt2"/>
                </a:solidFill>
              </a:rPr>
              <a:t>PostgreSQL - хранение сессий, решений, навыков, отчётов</a:t>
            </a:r>
            <a:endParaRPr sz="1500">
              <a:solidFill>
                <a:schemeClr val="lt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ru-RU" sz="1500">
                <a:solidFill>
                  <a:schemeClr val="lt2"/>
                </a:solidFill>
              </a:rPr>
              <a:t>Фидбек + отчёт - кандидату (оценка текущих навыков) и HR </a:t>
            </a:r>
            <a:endParaRPr sz="1500">
              <a:solidFill>
                <a:schemeClr val="lt2"/>
              </a:solidFill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4625" y="1468162"/>
            <a:ext cx="4189399" cy="4189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/>
        </p:nvSpPr>
        <p:spPr>
          <a:xfrm>
            <a:off x="-115925" y="1698450"/>
            <a:ext cx="78438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b="1" lang="ru-RU" sz="1500">
                <a:solidFill>
                  <a:schemeClr val="lt2"/>
                </a:solidFill>
              </a:rPr>
              <a:t>Концепция: </a:t>
            </a:r>
            <a:r>
              <a:rPr lang="ru-RU" sz="1500">
                <a:solidFill>
                  <a:schemeClr val="lt2"/>
                </a:solidFill>
              </a:rPr>
              <a:t>ИИ‑интервьюер проводит оценку кандидатов в рамках технического собеседования в режиме реального времени, сочетая адаптивную рекомендацию задач, диалоговую сессию и аналитику</a:t>
            </a:r>
            <a:endParaRPr sz="1500">
              <a:solidFill>
                <a:schemeClr val="lt2"/>
              </a:solidFill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9761725" y="5195875"/>
            <a:ext cx="1909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lt2"/>
                </a:solidFill>
                <a:highlight>
                  <a:srgbClr val="FFFFFF"/>
                </a:highlight>
              </a:rPr>
              <a:t>А это наш логотип ;)</a:t>
            </a:r>
            <a:endParaRPr sz="1200">
              <a:solidFill>
                <a:schemeClr val="lt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432619" y="423292"/>
            <a:ext cx="960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Структура бизнес-процесса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-116622" y="791200"/>
            <a:ext cx="4280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b="1" lang="ru-RU" sz="1500">
                <a:solidFill>
                  <a:schemeClr val="lt2"/>
                </a:solidFill>
              </a:rPr>
              <a:t>Путь кандидата от </a:t>
            </a:r>
            <a:r>
              <a:rPr b="1" lang="ru-RU" sz="1500" u="sng">
                <a:solidFill>
                  <a:schemeClr val="lt2"/>
                </a:solidFill>
              </a:rPr>
              <a:t>старта</a:t>
            </a:r>
            <a:r>
              <a:rPr b="1" lang="ru-RU" sz="1500">
                <a:solidFill>
                  <a:schemeClr val="lt2"/>
                </a:solidFill>
              </a:rPr>
              <a:t> до </a:t>
            </a:r>
            <a:r>
              <a:rPr b="1" lang="ru-RU" sz="1500" u="sng">
                <a:solidFill>
                  <a:schemeClr val="lt2"/>
                </a:solidFill>
              </a:rPr>
              <a:t>отчёта</a:t>
            </a:r>
            <a:endParaRPr u="sng"/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12225"/>
            <a:ext cx="11887201" cy="462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325" y="1359100"/>
            <a:ext cx="1046826" cy="102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 rotWithShape="1">
          <a:blip r:embed="rId5">
            <a:alphaModFix/>
          </a:blip>
          <a:srcRect b="19099" l="1310" r="-1310" t="-19100"/>
          <a:stretch/>
        </p:blipFill>
        <p:spPr>
          <a:xfrm>
            <a:off x="2689576" y="1131521"/>
            <a:ext cx="1154216" cy="126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 title="image-Photoroo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40275" y="1476825"/>
            <a:ext cx="1249295" cy="917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idx="2" type="body"/>
          </p:nvPr>
        </p:nvSpPr>
        <p:spPr>
          <a:xfrm>
            <a:off x="363325" y="1591400"/>
            <a:ext cx="5490000" cy="46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2"/>
                </a:solidFill>
              </a:rPr>
              <a:t>Логическая архитектура - 3 уровня: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</a:pPr>
            <a:r>
              <a:rPr b="1" lang="ru-RU">
                <a:solidFill>
                  <a:schemeClr val="lt2"/>
                </a:solidFill>
              </a:rPr>
              <a:t>Frontend:</a:t>
            </a:r>
            <a:r>
              <a:rPr lang="ru-RU">
                <a:solidFill>
                  <a:schemeClr val="lt2"/>
                </a:solidFill>
              </a:rPr>
              <a:t> Telegram-бот + браузерная IDE </a:t>
            </a:r>
            <a:endParaRPr>
              <a:solidFill>
                <a:schemeClr val="lt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Lato"/>
              <a:buChar char="●"/>
            </a:pPr>
            <a:r>
              <a:rPr b="1" lang="ru-RU">
                <a:solidFill>
                  <a:schemeClr val="lt2"/>
                </a:solidFill>
              </a:rPr>
              <a:t>Backend:</a:t>
            </a:r>
            <a:r>
              <a:rPr lang="ru-RU">
                <a:solidFill>
                  <a:schemeClr val="lt2"/>
                </a:solidFill>
              </a:rPr>
              <a:t> Django</a:t>
            </a:r>
            <a:endParaRPr>
              <a:solidFill>
                <a:schemeClr val="lt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Lato"/>
              <a:buChar char="●"/>
            </a:pPr>
            <a:r>
              <a:rPr b="1" lang="ru-RU">
                <a:solidFill>
                  <a:schemeClr val="lt2"/>
                </a:solidFill>
              </a:rPr>
              <a:t>Data Layer:</a:t>
            </a:r>
            <a:r>
              <a:rPr lang="ru-RU">
                <a:solidFill>
                  <a:schemeClr val="lt2"/>
                </a:solidFill>
              </a:rPr>
              <a:t> PostgreSQL 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2"/>
                </a:solidFill>
              </a:rPr>
              <a:t>AI-модули (интегрированы в Backend):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18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b="1" lang="ru-RU">
                <a:solidFill>
                  <a:schemeClr val="lt2"/>
                </a:solidFill>
              </a:rPr>
              <a:t>Qwen (API Scibox)</a:t>
            </a:r>
            <a:r>
              <a:rPr lang="ru-RU">
                <a:solidFill>
                  <a:schemeClr val="lt2"/>
                </a:solidFill>
              </a:rPr>
              <a:t>: генерация задач, тестов и оценка решений (PEP8, логика, Big O и т.п.)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b="1" lang="ru-RU">
                <a:solidFill>
                  <a:schemeClr val="lt2"/>
                </a:solidFill>
              </a:rPr>
              <a:t>BKT</a:t>
            </a:r>
            <a:r>
              <a:rPr lang="ru-RU">
                <a:solidFill>
                  <a:schemeClr val="lt2"/>
                </a:solidFill>
              </a:rPr>
              <a:t>: адаптивное обновление навыков и рекомендация задач (easy → hard)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b="1" lang="ru-RU">
                <a:solidFill>
                  <a:schemeClr val="lt2"/>
                </a:solidFill>
              </a:rPr>
              <a:t>XGBoost</a:t>
            </a:r>
            <a:r>
              <a:rPr lang="ru-RU">
                <a:solidFill>
                  <a:schemeClr val="lt2"/>
                </a:solidFill>
              </a:rPr>
              <a:t>: античит, обнаружение аномалий на основе поведения и кода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ru-RU">
                <a:solidFill>
                  <a:schemeClr val="lt2"/>
                </a:solidFill>
              </a:rPr>
              <a:t>Инфраструктура: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18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b="1" lang="ru-RU">
                <a:solidFill>
                  <a:schemeClr val="lt2"/>
                </a:solidFill>
              </a:rPr>
              <a:t>Docker - контейнеризация</a:t>
            </a:r>
            <a:r>
              <a:rPr lang="ru-RU">
                <a:solidFill>
                  <a:schemeClr val="lt2"/>
                </a:solidFill>
              </a:rPr>
              <a:t>: единое окружение, масштабируемость, развертывание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>
              <a:solidFill>
                <a:schemeClr val="lt2"/>
              </a:solidFill>
            </a:endParaRPr>
          </a:p>
        </p:txBody>
      </p:sp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7075" y="1784338"/>
            <a:ext cx="6045050" cy="388137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 txBox="1"/>
          <p:nvPr>
            <p:ph type="title"/>
          </p:nvPr>
        </p:nvSpPr>
        <p:spPr>
          <a:xfrm>
            <a:off x="432619" y="423292"/>
            <a:ext cx="960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Обоснование архитектуры и стека технологий</a:t>
            </a:r>
            <a:endParaRPr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7098850" y="5553750"/>
            <a:ext cx="461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Рис. 2 - Диаграмма компонентов исходного решения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idx="2" type="body"/>
          </p:nvPr>
        </p:nvSpPr>
        <p:spPr>
          <a:xfrm>
            <a:off x="471475" y="1376375"/>
            <a:ext cx="4567200" cy="495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2"/>
                </a:solidFill>
              </a:rPr>
              <a:t>Система адаптивно </a:t>
            </a:r>
            <a:r>
              <a:rPr lang="ru-RU">
                <a:solidFill>
                  <a:schemeClr val="lt2"/>
                </a:solidFill>
              </a:rPr>
              <a:t>подбирает задачи на основе уровня кандидата (</a:t>
            </a:r>
            <a:r>
              <a:rPr b="1" lang="ru-RU">
                <a:solidFill>
                  <a:schemeClr val="lt2"/>
                </a:solidFill>
              </a:rPr>
              <a:t>BKT</a:t>
            </a:r>
            <a:r>
              <a:rPr lang="ru-RU">
                <a:solidFill>
                  <a:schemeClr val="lt2"/>
                </a:solidFill>
              </a:rPr>
              <a:t>).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Если в базе </a:t>
            </a:r>
            <a:r>
              <a:rPr b="1" lang="ru-RU">
                <a:solidFill>
                  <a:schemeClr val="lt2"/>
                </a:solidFill>
              </a:rPr>
              <a:t>нет </a:t>
            </a:r>
            <a:r>
              <a:rPr lang="ru-RU">
                <a:solidFill>
                  <a:schemeClr val="lt2"/>
                </a:solidFill>
              </a:rPr>
              <a:t>подходящей задачи - генерирует новую через </a:t>
            </a:r>
            <a:r>
              <a:rPr b="1" lang="ru-RU">
                <a:solidFill>
                  <a:schemeClr val="lt2"/>
                </a:solidFill>
              </a:rPr>
              <a:t>Qwen</a:t>
            </a:r>
            <a:r>
              <a:rPr lang="ru-RU">
                <a:solidFill>
                  <a:schemeClr val="lt2"/>
                </a:solidFill>
              </a:rPr>
              <a:t>: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rabicPeriod"/>
            </a:pPr>
            <a:r>
              <a:rPr lang="ru-RU">
                <a:solidFill>
                  <a:schemeClr val="lt2"/>
                </a:solidFill>
              </a:rPr>
              <a:t>Формирует промпт с темой и сложностью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rabicPeriod"/>
            </a:pPr>
            <a:r>
              <a:rPr lang="ru-RU">
                <a:solidFill>
                  <a:schemeClr val="lt2"/>
                </a:solidFill>
              </a:rPr>
              <a:t>Получает структурированное описание задачи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rabicPeriod"/>
            </a:pPr>
            <a:r>
              <a:rPr lang="ru-RU">
                <a:solidFill>
                  <a:schemeClr val="lt2"/>
                </a:solidFill>
              </a:rPr>
              <a:t>Парсит его в единый формат (описание, сигнатура, примеры, ожидаемый вывод)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rabicPeriod"/>
            </a:pPr>
            <a:r>
              <a:rPr lang="ru-RU">
                <a:solidFill>
                  <a:schemeClr val="lt2"/>
                </a:solidFill>
              </a:rPr>
              <a:t>Автоматически проверяет задачу на решаемость с помощью генерации </a:t>
            </a:r>
            <a:r>
              <a:rPr b="1" lang="ru-RU">
                <a:solidFill>
                  <a:schemeClr val="lt2"/>
                </a:solidFill>
              </a:rPr>
              <a:t>эталонного решения</a:t>
            </a:r>
            <a:r>
              <a:rPr lang="ru-RU">
                <a:solidFill>
                  <a:schemeClr val="lt2"/>
                </a:solidFill>
              </a:rPr>
              <a:t> и </a:t>
            </a:r>
            <a:r>
              <a:rPr b="1" lang="ru-RU">
                <a:solidFill>
                  <a:schemeClr val="lt2"/>
                </a:solidFill>
              </a:rPr>
              <a:t>автотестов</a:t>
            </a:r>
            <a:endParaRPr b="1"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800"/>
              </a:spcBef>
              <a:spcAft>
                <a:spcPts val="900"/>
              </a:spcAft>
              <a:buNone/>
            </a:pPr>
            <a:r>
              <a:rPr b="1" i="1" lang="ru-RU">
                <a:solidFill>
                  <a:schemeClr val="lt2"/>
                </a:solidFill>
              </a:rPr>
              <a:t>Только валидные, корректно работающие задачи попадают в IDE - гарантирует стабильность и справедливость оценки.</a:t>
            </a:r>
            <a:endParaRPr b="1" i="1">
              <a:solidFill>
                <a:schemeClr val="lt2"/>
              </a:solidFill>
            </a:endParaRPr>
          </a:p>
        </p:txBody>
      </p:sp>
      <p:sp>
        <p:nvSpPr>
          <p:cNvPr id="151" name="Google Shape;151;p23"/>
          <p:cNvSpPr txBox="1"/>
          <p:nvPr>
            <p:ph type="title"/>
          </p:nvPr>
        </p:nvSpPr>
        <p:spPr>
          <a:xfrm>
            <a:off x="432619" y="423292"/>
            <a:ext cx="960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Динамическая генерация задач</a:t>
            </a:r>
            <a:endParaRPr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2888" y="1416829"/>
            <a:ext cx="6464224" cy="392923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"/>
          <p:cNvSpPr txBox="1"/>
          <p:nvPr/>
        </p:nvSpPr>
        <p:spPr>
          <a:xfrm>
            <a:off x="7008675" y="5346075"/>
            <a:ext cx="422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Рис. 2 - Диаграмма компонентов ML &amp; DATA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432625" y="1424470"/>
            <a:ext cx="7566300" cy="4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ru-RU" sz="1400"/>
              <a:t>После отправки решения система выполняет </a:t>
            </a:r>
            <a:r>
              <a:rPr b="1" lang="ru-RU" sz="1400"/>
              <a:t>двухуровневый анализ</a:t>
            </a:r>
            <a:r>
              <a:rPr lang="ru-RU" sz="1400"/>
              <a:t>: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400"/>
              <a:buAutoNum type="arabicPeriod"/>
            </a:pPr>
            <a:r>
              <a:rPr lang="ru-RU" sz="1400"/>
              <a:t>PEP8-проверка через </a:t>
            </a:r>
            <a:r>
              <a:rPr b="1" lang="ru-RU" sz="1400"/>
              <a:t>flake8 </a:t>
            </a:r>
            <a:r>
              <a:rPr lang="ru-RU" sz="1400"/>
              <a:t>- оценивает соответствие кода стандарту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-RU" sz="1400"/>
              <a:t>Семантический и логический анализ с помощью </a:t>
            </a:r>
            <a:r>
              <a:rPr b="1" lang="ru-RU" sz="1400"/>
              <a:t>Qwen</a:t>
            </a:r>
            <a:r>
              <a:rPr lang="ru-RU" sz="1400"/>
              <a:t>: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 sz="1400"/>
              <a:t>Проверяет корректность решения по всем возможным сценариям (включая граничные случаи)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 sz="1400"/>
              <a:t>Оценивает временную и пространственную сложность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 sz="1400"/>
              <a:t>Анализирует читаемость, стиль и вероятность использования LLM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 sz="1400"/>
              <a:t>Формирует краткий и подробный фидбэк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ru-RU" sz="1400"/>
              <a:t>Результат сохраняется (</a:t>
            </a:r>
            <a:r>
              <a:rPr b="1" lang="ru-RU" sz="1400"/>
              <a:t>PostgreSQL) </a:t>
            </a:r>
            <a:r>
              <a:rPr lang="ru-RU" sz="1400"/>
              <a:t>и используетс</a:t>
            </a:r>
            <a:r>
              <a:rPr lang="ru-RU" sz="1400"/>
              <a:t>я для</a:t>
            </a:r>
            <a:r>
              <a:rPr lang="ru-RU" sz="1400"/>
              <a:t>: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 sz="1400"/>
              <a:t>Обновления модели BKT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 sz="1400"/>
              <a:t>Оценки честности (XGBoost)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 sz="1400"/>
              <a:t>Формирования персонализированной обратной связи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900"/>
              </a:spcAft>
              <a:buNone/>
            </a:pPr>
            <a:r>
              <a:rPr b="1" i="1" lang="ru-RU" sz="1400"/>
              <a:t>Каждое решение оценивается объективно и комплексно - обеспечивает прозрачность, точность и доверие к результату.</a:t>
            </a:r>
            <a:endParaRPr b="1" i="1" sz="1400"/>
          </a:p>
        </p:txBody>
      </p:sp>
      <p:sp>
        <p:nvSpPr>
          <p:cNvPr id="159" name="Google Shape;159;p24"/>
          <p:cNvSpPr txBox="1"/>
          <p:nvPr>
            <p:ph type="title"/>
          </p:nvPr>
        </p:nvSpPr>
        <p:spPr>
          <a:xfrm>
            <a:off x="432619" y="423292"/>
            <a:ext cx="960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Анализ кода</a:t>
            </a:r>
            <a:endParaRPr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5" y="1430963"/>
            <a:ext cx="4831666" cy="380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4"/>
          <p:cNvSpPr txBox="1"/>
          <p:nvPr/>
        </p:nvSpPr>
        <p:spPr>
          <a:xfrm>
            <a:off x="8306331" y="5193850"/>
            <a:ext cx="422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Рис. 3 - Текущая структура БД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02775" y="1196975"/>
            <a:ext cx="7562100" cy="52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ru-RU">
                <a:solidFill>
                  <a:schemeClr val="lt2"/>
                </a:solidFill>
              </a:rPr>
              <a:t>Модель Bayesian Knowledge Tracing (BKT)</a:t>
            </a:r>
            <a:r>
              <a:rPr lang="ru-RU">
                <a:solidFill>
                  <a:schemeClr val="lt2"/>
                </a:solidFill>
              </a:rPr>
              <a:t> отслеживает уровень каждого навыка пользователя в реальном времени.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solidFill>
                  <a:schemeClr val="lt2"/>
                </a:solidFill>
              </a:rPr>
              <a:t>На основе </a:t>
            </a:r>
            <a:r>
              <a:rPr b="1" lang="ru-RU">
                <a:solidFill>
                  <a:schemeClr val="lt2"/>
                </a:solidFill>
              </a:rPr>
              <a:t>результатов решения</a:t>
            </a:r>
            <a:r>
              <a:rPr lang="ru-RU">
                <a:solidFill>
                  <a:schemeClr val="lt2"/>
                </a:solidFill>
              </a:rPr>
              <a:t> задач она: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>
                <a:solidFill>
                  <a:schemeClr val="lt2"/>
                </a:solidFill>
              </a:rPr>
              <a:t>Обновляет вероятность владения навыком (формула учитывает успех/неудачу)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>
                <a:solidFill>
                  <a:schemeClr val="lt2"/>
                </a:solidFill>
              </a:rPr>
              <a:t>Рекомендует </a:t>
            </a:r>
            <a:r>
              <a:rPr b="1" lang="ru-RU">
                <a:solidFill>
                  <a:schemeClr val="lt2"/>
                </a:solidFill>
              </a:rPr>
              <a:t>следующую задачу по самому слабому навыку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>
                <a:solidFill>
                  <a:schemeClr val="lt2"/>
                </a:solidFill>
              </a:rPr>
              <a:t>Подстраивает сложность: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b="1" lang="ru-RU">
                <a:solidFill>
                  <a:schemeClr val="lt2"/>
                </a:solidFill>
              </a:rPr>
              <a:t>easy </a:t>
            </a:r>
            <a:r>
              <a:rPr lang="ru-RU">
                <a:solidFill>
                  <a:schemeClr val="lt2"/>
                </a:solidFill>
              </a:rPr>
              <a:t>- для начала собеседования / низком навыке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b="1" lang="ru-RU">
                <a:solidFill>
                  <a:schemeClr val="lt2"/>
                </a:solidFill>
              </a:rPr>
              <a:t>medium 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b="1" lang="ru-RU">
                <a:solidFill>
                  <a:schemeClr val="lt2"/>
                </a:solidFill>
              </a:rPr>
              <a:t>hard </a:t>
            </a:r>
            <a:r>
              <a:rPr lang="ru-RU">
                <a:solidFill>
                  <a:schemeClr val="lt2"/>
                </a:solidFill>
              </a:rPr>
              <a:t>- при высоких требованиях к кандидату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solidFill>
                  <a:schemeClr val="lt2"/>
                </a:solidFill>
              </a:rPr>
              <a:t>Обновлённые уровни сохраняются в </a:t>
            </a:r>
            <a:r>
              <a:rPr b="1" lang="ru-RU">
                <a:solidFill>
                  <a:schemeClr val="lt2"/>
                </a:solidFill>
              </a:rPr>
              <a:t>PostgreSQL</a:t>
            </a:r>
            <a:r>
              <a:rPr lang="ru-RU">
                <a:solidFill>
                  <a:schemeClr val="lt2"/>
                </a:solidFill>
              </a:rPr>
              <a:t> и используются для адаптации всего процесса собеседования.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1" lang="ru-RU">
                <a:solidFill>
                  <a:schemeClr val="lt2"/>
                </a:solidFill>
              </a:rPr>
              <a:t>BKT превращает оценку из «одного теста для всех» в индивидуальный маршрут роста - честный, гибкий и ориентированный на развитие.</a:t>
            </a:r>
            <a:endParaRPr b="1" i="1">
              <a:solidFill>
                <a:schemeClr val="lt2"/>
              </a:solidFill>
            </a:endParaRPr>
          </a:p>
        </p:txBody>
      </p:sp>
      <p:sp>
        <p:nvSpPr>
          <p:cNvPr id="167" name="Google Shape;167;p25"/>
          <p:cNvSpPr txBox="1"/>
          <p:nvPr>
            <p:ph type="title"/>
          </p:nvPr>
        </p:nvSpPr>
        <p:spPr>
          <a:xfrm>
            <a:off x="432619" y="423292"/>
            <a:ext cx="960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ВКТ - персонализация оценки навыков</a:t>
            </a:r>
            <a:endParaRPr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4863" y="1225167"/>
            <a:ext cx="3922325" cy="4623566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>
            <p:ph idx="2" type="body"/>
          </p:nvPr>
        </p:nvSpPr>
        <p:spPr>
          <a:xfrm>
            <a:off x="8203550" y="1196975"/>
            <a:ext cx="2115000" cy="4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1" lang="ru-RU">
                <a:solidFill>
                  <a:schemeClr val="lt2"/>
                </a:solidFill>
              </a:rPr>
              <a:t>Закончил Университет</a:t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1" lang="ru-RU">
                <a:solidFill>
                  <a:schemeClr val="lt2"/>
                </a:solidFill>
              </a:rPr>
              <a:t>Первые 100 собеседований</a:t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1" lang="ru-RU">
                <a:solidFill>
                  <a:schemeClr val="lt2"/>
                </a:solidFill>
              </a:rPr>
              <a:t>собеседование</a:t>
            </a:r>
            <a:r>
              <a:rPr b="1" i="1" lang="ru-RU">
                <a:solidFill>
                  <a:schemeClr val="lt2"/>
                </a:solidFill>
              </a:rPr>
              <a:t> с ИИ </a:t>
            </a:r>
            <a:r>
              <a:rPr b="1" i="1" lang="ru-RU">
                <a:solidFill>
                  <a:schemeClr val="lt2"/>
                </a:solidFill>
              </a:rPr>
              <a:t>интервьюером</a:t>
            </a:r>
            <a:r>
              <a:rPr b="1" i="1" lang="ru-RU">
                <a:solidFill>
                  <a:schemeClr val="lt2"/>
                </a:solidFill>
              </a:rPr>
              <a:t> от команды</a:t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1" lang="ru-RU">
                <a:solidFill>
                  <a:schemeClr val="lt2"/>
                </a:solidFill>
              </a:rPr>
              <a:t>“Лосось и градиенты”</a:t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1" lang="ru-RU">
                <a:solidFill>
                  <a:schemeClr val="lt2"/>
                </a:solidFill>
              </a:rPr>
              <a:t>Получил офер в Т1</a:t>
            </a:r>
            <a:endParaRPr b="1" i="1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432619" y="423292"/>
            <a:ext cx="960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Античит-система</a:t>
            </a:r>
            <a:endParaRPr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p26"/>
          <p:cNvSpPr txBox="1"/>
          <p:nvPr>
            <p:ph idx="2" type="body"/>
          </p:nvPr>
        </p:nvSpPr>
        <p:spPr>
          <a:xfrm>
            <a:off x="402775" y="1196975"/>
            <a:ext cx="6811200" cy="52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solidFill>
                  <a:schemeClr val="lt2"/>
                </a:solidFill>
              </a:rPr>
              <a:t>После отправки решения собираются </a:t>
            </a:r>
            <a:r>
              <a:rPr b="1" lang="ru-RU">
                <a:solidFill>
                  <a:schemeClr val="lt2"/>
                </a:solidFill>
              </a:rPr>
              <a:t>поведенческие и кодовые метрики</a:t>
            </a:r>
            <a:r>
              <a:rPr lang="ru-RU">
                <a:solidFill>
                  <a:schemeClr val="lt2"/>
                </a:solidFill>
              </a:rPr>
              <a:t>: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>
                <a:solidFill>
                  <a:schemeClr val="lt2"/>
                </a:solidFill>
              </a:rPr>
              <a:t>Время решения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>
                <a:solidFill>
                  <a:schemeClr val="lt2"/>
                </a:solidFill>
              </a:rPr>
              <a:t>Количество попыток и подсказок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>
                <a:solidFill>
                  <a:schemeClr val="lt2"/>
                </a:solidFill>
              </a:rPr>
              <a:t>Наличие вставок кода и перезапусков бота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>
                <a:solidFill>
                  <a:schemeClr val="lt2"/>
                </a:solidFill>
              </a:rPr>
              <a:t>Доля пройденных тестов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>
                <a:solidFill>
                  <a:schemeClr val="lt2"/>
                </a:solidFill>
              </a:rPr>
              <a:t>Стиль кода (вероятность «AI-паттернов»)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>
                <a:solidFill>
                  <a:schemeClr val="lt2"/>
                </a:solidFill>
              </a:rPr>
              <a:t>Активность в браузере (другие вкладки)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solidFill>
                  <a:schemeClr val="lt2"/>
                </a:solidFill>
              </a:rPr>
              <a:t>На их основе формируется </a:t>
            </a:r>
            <a:r>
              <a:rPr b="1" lang="ru-RU">
                <a:solidFill>
                  <a:schemeClr val="lt2"/>
                </a:solidFill>
              </a:rPr>
              <a:t>единый вектор признаков</a:t>
            </a:r>
            <a:r>
              <a:rPr lang="ru-RU">
                <a:solidFill>
                  <a:schemeClr val="lt2"/>
                </a:solidFill>
              </a:rPr>
              <a:t>, который подаётся в модель </a:t>
            </a:r>
            <a:r>
              <a:rPr b="1" lang="ru-RU">
                <a:solidFill>
                  <a:schemeClr val="lt2"/>
                </a:solidFill>
              </a:rPr>
              <a:t>XGBoost</a:t>
            </a:r>
            <a:r>
              <a:rPr lang="ru-RU">
                <a:solidFill>
                  <a:schemeClr val="lt2"/>
                </a:solidFill>
              </a:rPr>
              <a:t>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solidFill>
                  <a:schemeClr val="lt2"/>
                </a:solidFill>
              </a:rPr>
              <a:t>Модель возвращает </a:t>
            </a:r>
            <a:r>
              <a:rPr b="1" lang="ru-RU">
                <a:solidFill>
                  <a:schemeClr val="lt2"/>
                </a:solidFill>
              </a:rPr>
              <a:t>вероятность нечестного поведения</a:t>
            </a:r>
            <a:r>
              <a:rPr lang="ru-RU">
                <a:solidFill>
                  <a:schemeClr val="lt2"/>
                </a:solidFill>
              </a:rPr>
              <a:t> (в %), включаемую в </a:t>
            </a:r>
            <a:r>
              <a:rPr b="1" lang="ru-RU">
                <a:solidFill>
                  <a:schemeClr val="lt2"/>
                </a:solidFill>
              </a:rPr>
              <a:t>итоговый отчёт</a:t>
            </a:r>
            <a:r>
              <a:rPr lang="ru-RU">
                <a:solidFill>
                  <a:schemeClr val="lt2"/>
                </a:solidFill>
              </a:rPr>
              <a:t>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1" lang="ru-RU">
                <a:solidFill>
                  <a:schemeClr val="lt2"/>
                </a:solidFill>
              </a:rPr>
              <a:t>Античит защищает честных кандидатов и сохраняет ценность оценки для рекрутеров.</a:t>
            </a:r>
            <a:endParaRPr b="1" i="1">
              <a:solidFill>
                <a:schemeClr val="lt2"/>
              </a:solidFill>
            </a:endParaRPr>
          </a:p>
        </p:txBody>
      </p:sp>
      <p:pic>
        <p:nvPicPr>
          <p:cNvPr id="177" name="Google Shape;177;p26"/>
          <p:cNvPicPr preferRelativeResize="0"/>
          <p:nvPr/>
        </p:nvPicPr>
        <p:blipFill rotWithShape="1">
          <a:blip r:embed="rId3">
            <a:alphaModFix/>
          </a:blip>
          <a:srcRect b="2827" l="0" r="0" t="3539"/>
          <a:stretch/>
        </p:blipFill>
        <p:spPr>
          <a:xfrm>
            <a:off x="7727950" y="2288774"/>
            <a:ext cx="4070350" cy="285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432619" y="423292"/>
            <a:ext cx="960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Итоговый отчёт</a:t>
            </a:r>
            <a:endParaRPr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" name="Google Shape;184;p27"/>
          <p:cNvSpPr txBox="1"/>
          <p:nvPr>
            <p:ph idx="2" type="body"/>
          </p:nvPr>
        </p:nvSpPr>
        <p:spPr>
          <a:xfrm>
            <a:off x="402775" y="1672775"/>
            <a:ext cx="7431900" cy="47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solidFill>
                  <a:schemeClr val="lt2"/>
                </a:solidFill>
              </a:rPr>
              <a:t>После завершения собеседования система автоматически формирует </a:t>
            </a:r>
            <a:r>
              <a:rPr b="1" lang="ru-RU">
                <a:solidFill>
                  <a:schemeClr val="lt2"/>
                </a:solidFill>
              </a:rPr>
              <a:t>персонализированный отчёт</a:t>
            </a:r>
            <a:r>
              <a:rPr lang="ru-RU">
                <a:solidFill>
                  <a:schemeClr val="lt2"/>
                </a:solidFill>
              </a:rPr>
              <a:t>,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solidFill>
                  <a:schemeClr val="lt2"/>
                </a:solidFill>
              </a:rPr>
              <a:t>включающий: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b="1" lang="ru-RU">
                <a:solidFill>
                  <a:schemeClr val="lt2"/>
                </a:solidFill>
              </a:rPr>
              <a:t>Текущие уровни</a:t>
            </a:r>
            <a:r>
              <a:rPr lang="ru-RU">
                <a:solidFill>
                  <a:schemeClr val="lt2"/>
                </a:solidFill>
              </a:rPr>
              <a:t> по каждому техническому навыку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b="1" lang="ru-RU">
                <a:solidFill>
                  <a:schemeClr val="lt2"/>
                </a:solidFill>
              </a:rPr>
              <a:t>Сильные и слабые стороны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lang="ru-RU">
                <a:solidFill>
                  <a:schemeClr val="lt2"/>
                </a:solidFill>
              </a:rPr>
              <a:t>Историю решённых задач (темы, сложность, результаты)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lang="ru-RU">
                <a:solidFill>
                  <a:schemeClr val="lt2"/>
                </a:solidFill>
              </a:rPr>
              <a:t>Общее количество использованных подсказок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lang="ru-RU">
                <a:solidFill>
                  <a:schemeClr val="lt2"/>
                </a:solidFill>
              </a:rPr>
              <a:t>Уровень кандидата: </a:t>
            </a:r>
            <a:r>
              <a:rPr b="1" lang="ru-RU">
                <a:solidFill>
                  <a:schemeClr val="lt2"/>
                </a:solidFill>
              </a:rPr>
              <a:t>Beginner </a:t>
            </a:r>
            <a:r>
              <a:rPr lang="ru-RU">
                <a:solidFill>
                  <a:schemeClr val="lt2"/>
                </a:solidFill>
              </a:rPr>
              <a:t>/ </a:t>
            </a:r>
            <a:r>
              <a:rPr b="1" lang="ru-RU">
                <a:solidFill>
                  <a:schemeClr val="lt2"/>
                </a:solidFill>
              </a:rPr>
              <a:t>Intermediate </a:t>
            </a:r>
            <a:r>
              <a:rPr lang="ru-RU">
                <a:solidFill>
                  <a:schemeClr val="lt2"/>
                </a:solidFill>
              </a:rPr>
              <a:t>/ </a:t>
            </a:r>
            <a:r>
              <a:rPr b="1" lang="ru-RU">
                <a:solidFill>
                  <a:schemeClr val="lt2"/>
                </a:solidFill>
              </a:rPr>
              <a:t>Expert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b="1" lang="ru-RU">
                <a:solidFill>
                  <a:schemeClr val="lt2"/>
                </a:solidFill>
              </a:rPr>
              <a:t>Вероятность нечестного поведения</a:t>
            </a:r>
            <a:r>
              <a:rPr lang="ru-RU">
                <a:solidFill>
                  <a:schemeClr val="lt2"/>
                </a:solidFill>
              </a:rPr>
              <a:t> (от античит-системы) 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-"/>
            </a:pPr>
            <a:r>
              <a:rPr lang="ru-RU">
                <a:solidFill>
                  <a:schemeClr val="lt2"/>
                </a:solidFill>
              </a:rPr>
              <a:t>Краткий </a:t>
            </a:r>
            <a:r>
              <a:rPr b="1" lang="ru-RU">
                <a:solidFill>
                  <a:schemeClr val="lt2"/>
                </a:solidFill>
              </a:rPr>
              <a:t>фидбэк </a:t>
            </a:r>
            <a:r>
              <a:rPr lang="ru-RU">
                <a:solidFill>
                  <a:schemeClr val="lt2"/>
                </a:solidFill>
              </a:rPr>
              <a:t>от LLM: рекомендации по улучшению кода и навыков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>
                <a:solidFill>
                  <a:schemeClr val="lt2"/>
                </a:solidFill>
              </a:rPr>
              <a:t>Все данные агрегируются из </a:t>
            </a:r>
            <a:r>
              <a:rPr b="1" lang="ru-RU">
                <a:solidFill>
                  <a:schemeClr val="lt2"/>
                </a:solidFill>
              </a:rPr>
              <a:t>PostgreSQL</a:t>
            </a:r>
            <a:r>
              <a:rPr lang="ru-RU">
                <a:solidFill>
                  <a:schemeClr val="lt2"/>
                </a:solidFill>
              </a:rPr>
              <a:t> и дополняются контекстным анализом </a:t>
            </a:r>
            <a:r>
              <a:rPr b="1" lang="ru-RU">
                <a:solidFill>
                  <a:schemeClr val="lt2"/>
                </a:solidFill>
              </a:rPr>
              <a:t>Qwen</a:t>
            </a:r>
            <a:r>
              <a:rPr lang="ru-RU">
                <a:solidFill>
                  <a:schemeClr val="lt2"/>
                </a:solidFill>
              </a:rPr>
              <a:t>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1" lang="ru-RU">
                <a:solidFill>
                  <a:schemeClr val="lt2"/>
                </a:solidFill>
              </a:rPr>
              <a:t>Отчёт даёт рекрутеру объективную картину компетенций, а кандидату — понятный путь к росту.</a:t>
            </a:r>
            <a:endParaRPr b="1" i="1">
              <a:solidFill>
                <a:schemeClr val="lt2"/>
              </a:solidFill>
            </a:endParaRPr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3550" y="2205588"/>
            <a:ext cx="4005651" cy="2253177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7"/>
          <p:cNvSpPr txBox="1"/>
          <p:nvPr>
            <p:ph idx="2" type="body"/>
          </p:nvPr>
        </p:nvSpPr>
        <p:spPr>
          <a:xfrm>
            <a:off x="8358725" y="4570525"/>
            <a:ext cx="32553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1" lang="ru-RU">
                <a:solidFill>
                  <a:schemeClr val="lt2"/>
                </a:solidFill>
              </a:rPr>
              <a:t>ТЫ </a:t>
            </a:r>
            <a:r>
              <a:rPr b="1" i="1" lang="ru-RU">
                <a:solidFill>
                  <a:schemeClr val="lt2"/>
                </a:solidFill>
              </a:rPr>
              <a:t>Красавчик</a:t>
            </a:r>
            <a:r>
              <a:rPr b="1" i="1" lang="ru-RU">
                <a:solidFill>
                  <a:schemeClr val="lt2"/>
                </a:solidFill>
              </a:rPr>
              <a:t>! </a:t>
            </a:r>
            <a:endParaRPr b="1" i="1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1" lang="ru-RU">
                <a:solidFill>
                  <a:schemeClr val="lt2"/>
                </a:solidFill>
              </a:rPr>
              <a:t>У тебя всё получиться!</a:t>
            </a:r>
            <a:endParaRPr b="1" i="1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Основной шаблон Т1">
  <a:themeElements>
    <a:clrScheme name="Пользовательские 11">
      <a:dk1>
        <a:srgbClr val="353535"/>
      </a:dk1>
      <a:lt1>
        <a:srgbClr val="FFFFFF"/>
      </a:lt1>
      <a:dk2>
        <a:srgbClr val="005AAA"/>
      </a:dk2>
      <a:lt2>
        <a:srgbClr val="00AAE5"/>
      </a:lt2>
      <a:accent1>
        <a:srgbClr val="C4C4C4"/>
      </a:accent1>
      <a:accent2>
        <a:srgbClr val="11E9B9"/>
      </a:accent2>
      <a:accent3>
        <a:srgbClr val="1DC9E4"/>
      </a:accent3>
      <a:accent4>
        <a:srgbClr val="F47568"/>
      </a:accent4>
      <a:accent5>
        <a:srgbClr val="FECC66"/>
      </a:accent5>
      <a:accent6>
        <a:srgbClr val="8ECC4F"/>
      </a:accent6>
      <a:hlink>
        <a:srgbClr val="00AAE6"/>
      </a:hlink>
      <a:folHlink>
        <a:srgbClr val="005AA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